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88" r:id="rId3"/>
    <p:sldId id="295" r:id="rId4"/>
    <p:sldId id="282" r:id="rId5"/>
    <p:sldId id="296" r:id="rId6"/>
    <p:sldId id="294" r:id="rId7"/>
    <p:sldId id="280" r:id="rId8"/>
    <p:sldId id="259" r:id="rId9"/>
    <p:sldId id="260" r:id="rId10"/>
    <p:sldId id="298" r:id="rId11"/>
    <p:sldId id="297" r:id="rId12"/>
    <p:sldId id="265" r:id="rId13"/>
    <p:sldId id="268" r:id="rId14"/>
    <p:sldId id="270" r:id="rId15"/>
    <p:sldId id="272" r:id="rId16"/>
    <p:sldId id="273" r:id="rId17"/>
    <p:sldId id="275" r:id="rId18"/>
    <p:sldId id="276" r:id="rId19"/>
    <p:sldId id="286" r:id="rId20"/>
    <p:sldId id="287" r:id="rId21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4152208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93838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57230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73147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972816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46384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55594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699025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71696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58328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219000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9ED41-FC35-4B83-8996-4E7B2CA068B5}" type="datetimeFigureOut">
              <a:rPr lang="he-IL" smtClean="0"/>
              <a:pPr/>
              <a:t>י"ג/שבט/תשע"ו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5AA3F-AFED-40BD-86A8-93F45D81CF6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330539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XFRXWU1frN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החזרת </a:t>
            </a:r>
            <a:r>
              <a:rPr lang="he-IL" b="1" u="sng" dirty="0" err="1" smtClean="0">
                <a:solidFill>
                  <a:srgbClr val="0070C0"/>
                </a:solidFill>
              </a:rPr>
              <a:t>בלסטוציסטים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he-IL" dirty="0" smtClean="0"/>
          </a:p>
          <a:p>
            <a:pPr marL="0" indent="0" algn="ctr">
              <a:buNone/>
            </a:pPr>
            <a:endParaRPr lang="he-IL" dirty="0" smtClean="0"/>
          </a:p>
          <a:p>
            <a:pPr marL="0" indent="0" algn="ctr">
              <a:buNone/>
            </a:pPr>
            <a:r>
              <a:rPr lang="he-IL" dirty="0" smtClean="0"/>
              <a:t>יתרונות</a:t>
            </a:r>
            <a:endParaRPr lang="he-IL" dirty="0"/>
          </a:p>
          <a:p>
            <a:pPr marL="0" indent="0" algn="ctr">
              <a:buNone/>
            </a:pPr>
            <a:r>
              <a:rPr lang="he-IL" dirty="0" smtClean="0"/>
              <a:t>חסרונות</a:t>
            </a:r>
            <a:endParaRPr lang="he-IL" dirty="0"/>
          </a:p>
          <a:p>
            <a:pPr marL="0" indent="0" algn="ctr">
              <a:buNone/>
            </a:pPr>
            <a:r>
              <a:rPr lang="he-IL" dirty="0" smtClean="0"/>
              <a:t>למי</a:t>
            </a:r>
            <a:r>
              <a:rPr lang="he-IL" dirty="0" smtClean="0"/>
              <a:t>?</a:t>
            </a:r>
          </a:p>
          <a:p>
            <a:pPr marL="0" indent="0" algn="ctr">
              <a:buNone/>
            </a:pPr>
            <a:endParaRPr lang="he-IL" dirty="0" smtClean="0"/>
          </a:p>
          <a:p>
            <a:pPr marL="0" indent="0" algn="ctr">
              <a:buNone/>
            </a:pPr>
            <a:endParaRPr lang="he-IL" dirty="0" smtClean="0"/>
          </a:p>
          <a:p>
            <a:pPr marL="0" indent="0" algn="ctr">
              <a:buNone/>
            </a:pPr>
            <a:r>
              <a:rPr lang="he-IL" b="1" dirty="0" smtClean="0"/>
              <a:t>דר' אריק כהנא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395482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/>
              <a:t>מהפריה עד הנצה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https://www.youtube.com/watch?v=XFRXWU1frNM</a:t>
            </a:r>
            <a:endParaRPr lang="he-IL" dirty="0"/>
          </a:p>
        </p:txBody>
      </p:sp>
      <p:pic>
        <p:nvPicPr>
          <p:cNvPr id="4" name="Picture 3" descr="C:\Users\arikk\Desktop\images0K4C0O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47828"/>
            <a:ext cx="3456384" cy="258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122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>
                <a:solidFill>
                  <a:srgbClr val="0070C0"/>
                </a:solidFill>
              </a:rPr>
              <a:t>יתרונות של החזרת </a:t>
            </a:r>
            <a:r>
              <a:rPr lang="he-IL" b="1" u="sng" dirty="0" err="1">
                <a:solidFill>
                  <a:srgbClr val="0070C0"/>
                </a:solidFill>
              </a:rPr>
              <a:t>בלסטוציסטים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e-IL" dirty="0" smtClean="0">
                <a:solidFill>
                  <a:srgbClr val="FF0000"/>
                </a:solidFill>
              </a:rPr>
              <a:t>הניסיון בשנים האחרונות מראה שעובר ששרד והתפתח מחוץ לרחם עד יום 5 או 6, הוא בעל פוטנציאל גבוה יותר להשרשה</a:t>
            </a:r>
            <a:r>
              <a:rPr lang="he-IL" dirty="0" smtClean="0"/>
              <a:t>.</a:t>
            </a:r>
          </a:p>
          <a:p>
            <a:r>
              <a:rPr lang="he-IL" dirty="0" smtClean="0"/>
              <a:t>יתכן ועובר כזה ששרד יותר זמן מחוץ לרחם, עבר תהליך של ברירת בחירה טבעית הינו טוב יותר גם מבחינה גנטית.</a:t>
            </a:r>
          </a:p>
          <a:p>
            <a:endParaRPr lang="he-IL" dirty="0" smtClean="0"/>
          </a:p>
          <a:p>
            <a:r>
              <a:rPr lang="he-IL" dirty="0" smtClean="0"/>
              <a:t>כמו כן הוא בעל פוטנציאל גבוה יותר במקרים של הקפאה והפשרה.</a:t>
            </a:r>
          </a:p>
          <a:p>
            <a:r>
              <a:rPr lang="he-IL" dirty="0" smtClean="0"/>
              <a:t>מאחר וכיום הנטייה להימנע מהריונות מרובי עוברים, התפתחות עובר עד לשלב </a:t>
            </a:r>
            <a:r>
              <a:rPr lang="he-IL" dirty="0" err="1" smtClean="0"/>
              <a:t>הבלסטוציסט</a:t>
            </a:r>
            <a:r>
              <a:rPr lang="he-IL" dirty="0" smtClean="0"/>
              <a:t> מאפשרת בחירה טובה יותר של עובר יחיד להחזרה.</a:t>
            </a:r>
          </a:p>
          <a:p>
            <a:r>
              <a:rPr lang="he-IL" dirty="0" smtClean="0">
                <a:solidFill>
                  <a:srgbClr val="FF0000"/>
                </a:solidFill>
              </a:rPr>
              <a:t>הליך החזרת </a:t>
            </a:r>
            <a:r>
              <a:rPr lang="he-IL" dirty="0" err="1" smtClean="0">
                <a:solidFill>
                  <a:srgbClr val="FF0000"/>
                </a:solidFill>
              </a:rPr>
              <a:t>הבלסטוציסטים</a:t>
            </a:r>
            <a:r>
              <a:rPr lang="he-IL" dirty="0" smtClean="0">
                <a:solidFill>
                  <a:srgbClr val="FF0000"/>
                </a:solidFill>
              </a:rPr>
              <a:t> קרוב יותר למחזורים טבעיים ללא טיפול שבהם הביצית המופרית מגיעה לרחם לשלב ההשרשה לאחר כ 6-7 ימים מההפריה הנעשית בחצוצרה</a:t>
            </a:r>
            <a:r>
              <a:rPr lang="he-IL" dirty="0" smtClean="0"/>
              <a:t>.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490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חסרונות בהחזרת </a:t>
            </a:r>
            <a:r>
              <a:rPr lang="he-IL" b="1" u="sng" dirty="0" err="1" smtClean="0">
                <a:solidFill>
                  <a:srgbClr val="0070C0"/>
                </a:solidFill>
              </a:rPr>
              <a:t>בלסטוציסט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88632"/>
          </a:xfrm>
        </p:spPr>
        <p:txBody>
          <a:bodyPr>
            <a:normAutofit fontScale="77500" lnSpcReduction="20000"/>
          </a:bodyPr>
          <a:lstStyle/>
          <a:p>
            <a:r>
              <a:rPr lang="he-IL" dirty="0" smtClean="0"/>
              <a:t>החזרת </a:t>
            </a:r>
            <a:r>
              <a:rPr lang="he-IL" dirty="0" err="1" smtClean="0"/>
              <a:t>בלסטוציסט</a:t>
            </a:r>
            <a:r>
              <a:rPr lang="he-IL" dirty="0" smtClean="0"/>
              <a:t> הינה קרובה יותר למצב של הפריה טבעית ומאפשרת בחירת עובר עם פוטנציאל גבוהה יותר להשרשה.</a:t>
            </a:r>
          </a:p>
          <a:p>
            <a:endParaRPr lang="he-IL" dirty="0" smtClean="0"/>
          </a:p>
          <a:p>
            <a:r>
              <a:rPr lang="he-IL" sz="6300" b="1" u="sng" dirty="0" smtClean="0">
                <a:solidFill>
                  <a:srgbClr val="0070C0"/>
                </a:solidFill>
              </a:rPr>
              <a:t>אבל............</a:t>
            </a:r>
          </a:p>
          <a:p>
            <a:endParaRPr lang="he-IL" dirty="0"/>
          </a:p>
          <a:p>
            <a:r>
              <a:rPr lang="he-IL" sz="3800" b="1" dirty="0">
                <a:solidFill>
                  <a:srgbClr val="FF0000"/>
                </a:solidFill>
              </a:rPr>
              <a:t>במרבית המקרים רק אחד מתוך 3 או 4 עוברים מגיע לשלב התפתחות וחלוקה של </a:t>
            </a:r>
            <a:r>
              <a:rPr lang="he-IL" sz="3800" b="1" dirty="0" err="1">
                <a:solidFill>
                  <a:srgbClr val="FF0000"/>
                </a:solidFill>
              </a:rPr>
              <a:t>בלסטוציסט</a:t>
            </a:r>
            <a:r>
              <a:rPr lang="he-IL" sz="3800" b="1" dirty="0">
                <a:solidFill>
                  <a:srgbClr val="FF0000"/>
                </a:solidFill>
              </a:rPr>
              <a:t> בן 5 ימים. </a:t>
            </a:r>
          </a:p>
          <a:p>
            <a:endParaRPr lang="he-IL" dirty="0" smtClean="0"/>
          </a:p>
          <a:p>
            <a:endParaRPr lang="he-IL" dirty="0"/>
          </a:p>
          <a:p>
            <a:r>
              <a:rPr lang="he-IL" sz="3800" b="1" dirty="0" smtClean="0">
                <a:solidFill>
                  <a:srgbClr val="0070C0"/>
                </a:solidFill>
              </a:rPr>
              <a:t>המתנה עם כל העוברים עד שלב </a:t>
            </a:r>
            <a:r>
              <a:rPr lang="he-IL" sz="3800" b="1" dirty="0" err="1" smtClean="0">
                <a:solidFill>
                  <a:srgbClr val="0070C0"/>
                </a:solidFill>
              </a:rPr>
              <a:t>הבלסטוציסט</a:t>
            </a:r>
            <a:r>
              <a:rPr lang="he-IL" sz="3800" b="1" dirty="0" smtClean="0">
                <a:solidFill>
                  <a:srgbClr val="0070C0"/>
                </a:solidFill>
              </a:rPr>
              <a:t> יכולה להסתיים במצב שבו לא יוותר אף עובר להחזרה</a:t>
            </a:r>
            <a:r>
              <a:rPr lang="he-IL" sz="3800" dirty="0" smtClean="0"/>
              <a:t>.</a:t>
            </a:r>
          </a:p>
          <a:p>
            <a:endParaRPr lang="he-IL" sz="3800" dirty="0"/>
          </a:p>
          <a:p>
            <a:r>
              <a:rPr lang="he-IL" sz="3800" dirty="0" smtClean="0"/>
              <a:t>יתכן ולפחות חלק </a:t>
            </a:r>
            <a:r>
              <a:rPr lang="he-IL" sz="3800" dirty="0" err="1" smtClean="0"/>
              <a:t>מהעובריםפ</a:t>
            </a:r>
            <a:r>
              <a:rPr lang="he-IL" sz="3800" smtClean="0"/>
              <a:t> שלא שרדו עד יום</a:t>
            </a:r>
            <a:endParaRPr lang="he-IL" sz="3800" dirty="0" smtClean="0"/>
          </a:p>
          <a:p>
            <a:endParaRPr lang="he-IL" dirty="0" smtClean="0"/>
          </a:p>
          <a:p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xmlns="" val="31714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>
                <a:solidFill>
                  <a:srgbClr val="0070C0"/>
                </a:solidFill>
              </a:rPr>
              <a:t>חסרונות בהחזרת </a:t>
            </a:r>
            <a:r>
              <a:rPr lang="he-IL" b="1" u="sng" dirty="0" err="1">
                <a:solidFill>
                  <a:srgbClr val="0070C0"/>
                </a:solidFill>
              </a:rPr>
              <a:t>בלסטוציסט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e-IL" dirty="0" smtClean="0"/>
              <a:t>גידול עוברים ליום 5 או 6 מחייב מעבדה עם :</a:t>
            </a:r>
          </a:p>
          <a:p>
            <a:endParaRPr lang="he-IL" dirty="0" smtClean="0"/>
          </a:p>
          <a:p>
            <a:r>
              <a:rPr lang="he-IL" dirty="0" smtClean="0"/>
              <a:t>טכנולוגיה מתקדמת</a:t>
            </a:r>
          </a:p>
          <a:p>
            <a:r>
              <a:rPr lang="he-IL" dirty="0" smtClean="0"/>
              <a:t>צוות מיומן</a:t>
            </a:r>
          </a:p>
          <a:p>
            <a:r>
              <a:rPr lang="he-IL" dirty="0" smtClean="0"/>
              <a:t>שימוש בתרביות גידול מתאימות</a:t>
            </a:r>
          </a:p>
          <a:p>
            <a:r>
              <a:rPr lang="he-IL" dirty="0" smtClean="0"/>
              <a:t>בקרת איכות גבוהה</a:t>
            </a:r>
          </a:p>
          <a:p>
            <a:r>
              <a:rPr lang="he-IL" dirty="0" smtClean="0"/>
              <a:t>בדיקה עצמית מתמשכת לגבי הצלחות או כישלונות</a:t>
            </a:r>
          </a:p>
          <a:p>
            <a:r>
              <a:rPr lang="he-IL" dirty="0" smtClean="0"/>
              <a:t>בשל כל הנ"ל עלויות נוספות</a:t>
            </a:r>
          </a:p>
          <a:p>
            <a:r>
              <a:rPr lang="he-IL" u="sng" dirty="0" smtClean="0">
                <a:solidFill>
                  <a:srgbClr val="0070C0"/>
                </a:solidFill>
              </a:rPr>
              <a:t>פחות עוברים המגיעים להקפאה.</a:t>
            </a:r>
          </a:p>
          <a:p>
            <a:pPr marL="0" indent="0">
              <a:buNone/>
            </a:pPr>
            <a:r>
              <a:rPr lang="he-IL" dirty="0" smtClean="0"/>
              <a:t> 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283044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>
                <a:solidFill>
                  <a:srgbClr val="0070C0"/>
                </a:solidFill>
              </a:rPr>
              <a:t>חסרונות בהחזרת </a:t>
            </a:r>
            <a:r>
              <a:rPr lang="he-IL" b="1" u="sng" dirty="0" err="1">
                <a:solidFill>
                  <a:srgbClr val="0070C0"/>
                </a:solidFill>
              </a:rPr>
              <a:t>בלסטוציסט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e-IL" dirty="0" smtClean="0"/>
              <a:t>כפי שהוזכר הסביבה הטבעית, כלומר הרחם הינה סביבת הגידול הטובה ביותר.</a:t>
            </a:r>
          </a:p>
          <a:p>
            <a:endParaRPr lang="he-IL" dirty="0"/>
          </a:p>
          <a:p>
            <a:r>
              <a:rPr lang="he-IL" dirty="0" smtClean="0"/>
              <a:t>קיימות שאלות לגבי גידול עוברים בתנאי מעבדה ארוכים כגון:</a:t>
            </a:r>
          </a:p>
          <a:p>
            <a:endParaRPr lang="he-IL" dirty="0"/>
          </a:p>
          <a:p>
            <a:r>
              <a:rPr lang="he-IL" b="1" dirty="0" smtClean="0">
                <a:solidFill>
                  <a:srgbClr val="0070C0"/>
                </a:solidFill>
              </a:rPr>
              <a:t>אפשרות  של עלייה במומים מולדים בשל שינויים </a:t>
            </a:r>
            <a:r>
              <a:rPr lang="he-IL" b="1" dirty="0" err="1" smtClean="0">
                <a:solidFill>
                  <a:srgbClr val="0070C0"/>
                </a:solidFill>
              </a:rPr>
              <a:t>אפיגנטיים</a:t>
            </a:r>
            <a:r>
              <a:rPr lang="he-IL" b="1" dirty="0" smtClean="0">
                <a:solidFill>
                  <a:srgbClr val="0070C0"/>
                </a:solidFill>
              </a:rPr>
              <a:t> (השפעת הסביבה על תכונות </a:t>
            </a:r>
            <a:r>
              <a:rPr lang="he-IL" b="1" dirty="0">
                <a:solidFill>
                  <a:srgbClr val="0070C0"/>
                </a:solidFill>
              </a:rPr>
              <a:t>גנטיות) (2014;20:439-48 </a:t>
            </a:r>
            <a:r>
              <a:rPr lang="en-US" b="1" dirty="0">
                <a:solidFill>
                  <a:srgbClr val="0070C0"/>
                </a:solidFill>
              </a:rPr>
              <a:t>Hum </a:t>
            </a:r>
            <a:r>
              <a:rPr lang="en-US" b="1" dirty="0" err="1">
                <a:solidFill>
                  <a:srgbClr val="0070C0"/>
                </a:solidFill>
              </a:rPr>
              <a:t>Reprod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Update</a:t>
            </a:r>
            <a:r>
              <a:rPr lang="he-IL" b="1" dirty="0" smtClean="0">
                <a:solidFill>
                  <a:srgbClr val="0070C0"/>
                </a:solidFill>
              </a:rPr>
              <a:t> )</a:t>
            </a:r>
          </a:p>
          <a:p>
            <a:endParaRPr lang="he-IL" dirty="0"/>
          </a:p>
          <a:p>
            <a:r>
              <a:rPr lang="he-IL" dirty="0" smtClean="0"/>
              <a:t>שיעור גבוה יותר  ( פי 2-5 ) של תאומים זהים לאחר החזרת עובר יותר מפותח.</a:t>
            </a:r>
          </a:p>
          <a:p>
            <a:endParaRPr lang="he-IL" dirty="0"/>
          </a:p>
          <a:p>
            <a:r>
              <a:rPr lang="he-IL" dirty="0" smtClean="0"/>
              <a:t>עלייה בשיעור לידות מוקדמות לעומת הריונות טבעיים, או עובר יחיד לאחר החזרה ביום 2-3 .</a:t>
            </a:r>
            <a:endParaRPr lang="he-IL" dirty="0"/>
          </a:p>
          <a:p>
            <a:endParaRPr lang="he-IL" dirty="0" smtClean="0"/>
          </a:p>
          <a:p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xmlns="" val="253074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החזרת </a:t>
            </a:r>
            <a:r>
              <a:rPr lang="he-IL" b="1" u="sng" dirty="0" err="1" smtClean="0">
                <a:solidFill>
                  <a:srgbClr val="0070C0"/>
                </a:solidFill>
              </a:rPr>
              <a:t>בלסטוציסטים</a:t>
            </a:r>
            <a:r>
              <a:rPr lang="he-IL" b="1" u="sng" dirty="0" smtClean="0">
                <a:solidFill>
                  <a:srgbClr val="0070C0"/>
                </a:solidFill>
              </a:rPr>
              <a:t/>
            </a:r>
            <a:br>
              <a:rPr lang="he-IL" b="1" u="sng" dirty="0" smtClean="0">
                <a:solidFill>
                  <a:srgbClr val="0070C0"/>
                </a:solidFill>
              </a:rPr>
            </a:br>
            <a:r>
              <a:rPr lang="he-IL" b="1" u="sng" dirty="0" smtClean="0">
                <a:solidFill>
                  <a:srgbClr val="0070C0"/>
                </a:solidFill>
              </a:rPr>
              <a:t>למי כן ?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he-IL" dirty="0" smtClean="0"/>
          </a:p>
          <a:p>
            <a:pPr marL="0" indent="0">
              <a:buNone/>
            </a:pPr>
            <a:endParaRPr lang="he-IL" dirty="0"/>
          </a:p>
          <a:p>
            <a:pPr marL="0" indent="0">
              <a:buNone/>
            </a:pPr>
            <a:r>
              <a:rPr lang="he-IL" dirty="0" smtClean="0"/>
              <a:t>נשים עם תגובה טובה לטיפול המייצרות הרבה עוברים.</a:t>
            </a:r>
          </a:p>
          <a:p>
            <a:pPr marL="0" indent="0">
              <a:buNone/>
            </a:pPr>
            <a:r>
              <a:rPr lang="he-IL" dirty="0" smtClean="0"/>
              <a:t>(בדרך כלל נשים צעירות).</a:t>
            </a:r>
          </a:p>
          <a:p>
            <a:pPr marL="0" indent="0">
              <a:buNone/>
            </a:pPr>
            <a:endParaRPr lang="he-IL" dirty="0" smtClean="0"/>
          </a:p>
          <a:p>
            <a:pPr marL="0" indent="0">
              <a:buNone/>
            </a:pPr>
            <a:r>
              <a:rPr lang="he-IL" dirty="0" smtClean="0"/>
              <a:t>בנשים אלו יש סיכוי גדול יותר שגם אם יהיו עוברים שלא יגיעו ליום 5 או 6 , עדיין ישרדו מספר </a:t>
            </a:r>
            <a:r>
              <a:rPr lang="he-IL" dirty="0" err="1" smtClean="0"/>
              <a:t>בלסטוציסטים</a:t>
            </a:r>
            <a:r>
              <a:rPr lang="he-IL" dirty="0" smtClean="0"/>
              <a:t> שמהם ניתן לבחור את העובר האיכותי ביותר ולהימנע מהחזרת מספר עוברים והקטנת הסיכון להריון מרובה עוברים.</a:t>
            </a:r>
          </a:p>
          <a:p>
            <a:pPr marL="0" indent="0">
              <a:buNone/>
            </a:pPr>
            <a:r>
              <a:rPr lang="he-IL" dirty="0" smtClean="0"/>
              <a:t/>
            </a:r>
            <a:br>
              <a:rPr lang="he-IL" dirty="0" smtClean="0"/>
            </a:b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612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b="1" u="sng" dirty="0">
                <a:solidFill>
                  <a:srgbClr val="0070C0"/>
                </a:solidFill>
              </a:rPr>
              <a:t>החזרת </a:t>
            </a:r>
            <a:r>
              <a:rPr lang="he-IL" b="1" u="sng" dirty="0" err="1">
                <a:solidFill>
                  <a:srgbClr val="0070C0"/>
                </a:solidFill>
              </a:rPr>
              <a:t>בלסטוציסטים</a:t>
            </a:r>
            <a:r>
              <a:rPr lang="he-IL" b="1" u="sng" dirty="0">
                <a:solidFill>
                  <a:srgbClr val="0070C0"/>
                </a:solidFill>
              </a:rPr>
              <a:t/>
            </a:r>
            <a:br>
              <a:rPr lang="he-IL" b="1" u="sng" dirty="0">
                <a:solidFill>
                  <a:srgbClr val="0070C0"/>
                </a:solidFill>
              </a:rPr>
            </a:br>
            <a:r>
              <a:rPr lang="he-IL" b="1" u="sng" dirty="0">
                <a:solidFill>
                  <a:srgbClr val="0070C0"/>
                </a:solidFill>
              </a:rPr>
              <a:t>למי כן 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נשים מבוגרות  ?? </a:t>
            </a:r>
            <a:r>
              <a:rPr lang="he-IL" dirty="0" smtClean="0"/>
              <a:t>, ככל שגיל האישה עולה יורדים מספר ואיכות הביציות ויש יותר עוברים עם הפרעות כרומוזומאליות.</a:t>
            </a:r>
          </a:p>
          <a:p>
            <a:r>
              <a:rPr lang="he-IL" dirty="0" smtClean="0"/>
              <a:t>במידה ואכן יהיו עוברים שישרדו לשלב </a:t>
            </a:r>
            <a:r>
              <a:rPr lang="he-IL" dirty="0" err="1" smtClean="0"/>
              <a:t>הבלסטוציסט</a:t>
            </a:r>
            <a:r>
              <a:rPr lang="he-IL" dirty="0" smtClean="0"/>
              <a:t>, יתכן והינם בעלי פחות הפרעות כרומוזומאליות.</a:t>
            </a:r>
            <a:endParaRPr lang="he-IL" dirty="0"/>
          </a:p>
          <a:p>
            <a:r>
              <a:rPr lang="he-IL" dirty="0" smtClean="0"/>
              <a:t>שיעור ההשרשה של עוברים מביצית מבוגרת נמוכים יותר, </a:t>
            </a:r>
            <a:r>
              <a:rPr lang="he-IL" b="1" u="sng" dirty="0" smtClean="0">
                <a:solidFill>
                  <a:srgbClr val="0070C0"/>
                </a:solidFill>
              </a:rPr>
              <a:t>ניתן להחזיר יותר עוברים ביום 2 או 3 עם פחות סיכוי להריון מרובה עוברים.</a:t>
            </a:r>
          </a:p>
          <a:p>
            <a:r>
              <a:rPr lang="he-IL" b="1" u="sng" dirty="0">
                <a:solidFill>
                  <a:srgbClr val="0070C0"/>
                </a:solidFill>
              </a:rPr>
              <a:t>ו</a:t>
            </a:r>
            <a:r>
              <a:rPr lang="he-IL" b="1" u="sng" dirty="0" smtClean="0">
                <a:solidFill>
                  <a:srgbClr val="0070C0"/>
                </a:solidFill>
              </a:rPr>
              <a:t>לא להישאר במחזור טיפול ללא כל החזרה.</a:t>
            </a:r>
          </a:p>
          <a:p>
            <a:r>
              <a:rPr lang="he-IL" dirty="0"/>
              <a:t>אצל נשים עם כישלונות חוזרים, </a:t>
            </a:r>
            <a:r>
              <a:rPr lang="he-IL" b="1" dirty="0">
                <a:solidFill>
                  <a:srgbClr val="FF0000"/>
                </a:solidFill>
              </a:rPr>
              <a:t>כישלון גידול </a:t>
            </a:r>
            <a:r>
              <a:rPr lang="he-IL" b="1" dirty="0" err="1">
                <a:solidFill>
                  <a:srgbClr val="FF0000"/>
                </a:solidFill>
              </a:rPr>
              <a:t>לבלסטוציסט</a:t>
            </a:r>
            <a:r>
              <a:rPr lang="he-IL" b="1" dirty="0">
                <a:solidFill>
                  <a:srgbClr val="FF0000"/>
                </a:solidFill>
              </a:rPr>
              <a:t>, יכול לכוון למסלול של תרומת ביציות</a:t>
            </a:r>
            <a:r>
              <a:rPr lang="he-IL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he-IL" dirty="0" smtClean="0"/>
              <a:t>אצל נשים עם מעט עוברים ממילא מחזירים מה שיש, אפילו בסיכוי נמוך, מוטב מאשר חוזר החזרה בכלל.</a:t>
            </a:r>
            <a:endParaRPr lang="he-IL" dirty="0"/>
          </a:p>
          <a:p>
            <a:endParaRPr lang="he-IL" dirty="0" smtClean="0"/>
          </a:p>
          <a:p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xmlns="" val="28888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e-IL" b="1" u="sng" dirty="0">
                <a:solidFill>
                  <a:srgbClr val="0070C0"/>
                </a:solidFill>
              </a:rPr>
              <a:t>החזרת </a:t>
            </a:r>
            <a:r>
              <a:rPr lang="he-IL" b="1" u="sng" dirty="0" err="1">
                <a:solidFill>
                  <a:srgbClr val="0070C0"/>
                </a:solidFill>
              </a:rPr>
              <a:t>בלסטוציסטים</a:t>
            </a:r>
            <a:r>
              <a:rPr lang="he-IL" b="1" u="sng" dirty="0">
                <a:solidFill>
                  <a:srgbClr val="0070C0"/>
                </a:solidFill>
              </a:rPr>
              <a:t/>
            </a:r>
            <a:br>
              <a:rPr lang="he-IL" b="1" u="sng" dirty="0">
                <a:solidFill>
                  <a:srgbClr val="0070C0"/>
                </a:solidFill>
              </a:rPr>
            </a:br>
            <a:r>
              <a:rPr lang="he-IL" b="1" u="sng" dirty="0">
                <a:solidFill>
                  <a:srgbClr val="0070C0"/>
                </a:solidFill>
              </a:rPr>
              <a:t>למי לא ?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he-IL" b="1" dirty="0" smtClean="0"/>
          </a:p>
          <a:p>
            <a:r>
              <a:rPr lang="he-IL" dirty="0"/>
              <a:t>כאשר לאישה יש מעט עוברים, במיוחד עוברים באיכות לא טובה ביום 2-3, </a:t>
            </a:r>
            <a:endParaRPr lang="he-IL" dirty="0" smtClean="0"/>
          </a:p>
          <a:p>
            <a:r>
              <a:rPr lang="he-IL" b="1" u="sng" dirty="0" smtClean="0">
                <a:solidFill>
                  <a:srgbClr val="FF0000"/>
                </a:solidFill>
              </a:rPr>
              <a:t>גם עוברים באיכות פחות טובה המוחזרים ביום 3 , עשויים להשתרש ולהסתיים בהריון למרות שלא היו שורדים גידול </a:t>
            </a:r>
            <a:r>
              <a:rPr lang="he-IL" b="1" u="sng" dirty="0" err="1" smtClean="0">
                <a:solidFill>
                  <a:srgbClr val="FF0000"/>
                </a:solidFill>
              </a:rPr>
              <a:t>לבלסטוציסט</a:t>
            </a:r>
            <a:r>
              <a:rPr lang="he-IL" b="1" u="sng" dirty="0" smtClean="0">
                <a:solidFill>
                  <a:srgbClr val="FF0000"/>
                </a:solidFill>
              </a:rPr>
              <a:t>.</a:t>
            </a:r>
          </a:p>
          <a:p>
            <a:r>
              <a:rPr lang="he-IL" b="1" u="sng" dirty="0" smtClean="0">
                <a:solidFill>
                  <a:srgbClr val="0070C0"/>
                </a:solidFill>
              </a:rPr>
              <a:t>מיעוט עוברים ששרדו </a:t>
            </a:r>
            <a:r>
              <a:rPr lang="he-IL" b="1" u="sng" dirty="0" err="1" smtClean="0">
                <a:solidFill>
                  <a:srgbClr val="0070C0"/>
                </a:solidFill>
              </a:rPr>
              <a:t>לבלסטוציסטים</a:t>
            </a:r>
            <a:r>
              <a:rPr lang="he-IL" b="1" u="sng" dirty="0" smtClean="0">
                <a:solidFill>
                  <a:srgbClr val="0070C0"/>
                </a:solidFill>
              </a:rPr>
              <a:t> איכותיים במחזורי טיפול קודמים שהסתיימו ללא הריון.</a:t>
            </a:r>
            <a:endParaRPr lang="he-IL" b="1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28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אפשרויות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החזרה כפולה</a:t>
            </a:r>
          </a:p>
          <a:p>
            <a:r>
              <a:rPr lang="he-IL" dirty="0" smtClean="0"/>
              <a:t/>
            </a:r>
            <a:br>
              <a:rPr lang="he-IL" dirty="0" smtClean="0"/>
            </a:br>
            <a:r>
              <a:rPr lang="he-IL" dirty="0" smtClean="0"/>
              <a:t>החזרה כפולה היא החזרה של עובר 1 או 2  ביום 2 או 3 והמשך גידול יתרת העוברים במעבדה. אם התפתחו עוברים עד לשלב </a:t>
            </a:r>
            <a:r>
              <a:rPr lang="he-IL" dirty="0" err="1" smtClean="0"/>
              <a:t>הבלסטוציסט</a:t>
            </a:r>
            <a:r>
              <a:rPr lang="he-IL" dirty="0" smtClean="0"/>
              <a:t>, תבוצע החזרה נוספת כעבור יומיים שלושה. </a:t>
            </a:r>
          </a:p>
          <a:p>
            <a:endParaRPr lang="he-IL" dirty="0"/>
          </a:p>
          <a:p>
            <a:r>
              <a:rPr lang="he-IL" dirty="0" smtClean="0"/>
              <a:t>החזרה נוספת לרחם אינה מזיקה לעוברים שכבר הוחזרו.</a:t>
            </a:r>
          </a:p>
          <a:p>
            <a:endParaRPr lang="he-IL" dirty="0"/>
          </a:p>
          <a:p>
            <a:r>
              <a:rPr lang="he-IL" dirty="0" smtClean="0"/>
              <a:t>היתרון של החזרה כפולה הוא הימנעות  ככל האפשר ממחזור שיסתיים ללא כל החזרה.</a:t>
            </a:r>
          </a:p>
          <a:p>
            <a:endParaRPr lang="he-IL" dirty="0"/>
          </a:p>
          <a:p>
            <a:r>
              <a:rPr lang="he-IL" dirty="0" smtClean="0"/>
              <a:t>החיסרון הוא גידול קל בהריונות מרובי עוברים בשל מספר עוברים שמוחזרים.</a:t>
            </a:r>
          </a:p>
          <a:p>
            <a:endParaRPr lang="he-IL" dirty="0" smtClean="0"/>
          </a:p>
          <a:p>
            <a:r>
              <a:rPr lang="he-IL" dirty="0" smtClean="0"/>
              <a:t>בכל מקרה אם נשארו </a:t>
            </a:r>
            <a:r>
              <a:rPr lang="he-IL" dirty="0" err="1" smtClean="0"/>
              <a:t>בלסטוציסטים</a:t>
            </a:r>
            <a:r>
              <a:rPr lang="he-IL" dirty="0" smtClean="0"/>
              <a:t> עודפים, ניתן להקפיא אותם ולהם </a:t>
            </a:r>
            <a:r>
              <a:rPr lang="he-IL" dirty="0" err="1" smtClean="0"/>
              <a:t>פוטנצאיל</a:t>
            </a:r>
            <a:r>
              <a:rPr lang="he-IL" dirty="0" smtClean="0"/>
              <a:t> הישרדות גבוה לאחר הקפאה והפשרה.</a:t>
            </a:r>
          </a:p>
        </p:txBody>
      </p:sp>
    </p:spTree>
    <p:extLst>
      <p:ext uri="{BB962C8B-B14F-4D97-AF65-F5344CB8AC3E}">
        <p14:creationId xmlns:p14="http://schemas.microsoft.com/office/powerpoint/2010/main" xmlns="" val="312618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לסיכום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e-IL" sz="2800" b="1" dirty="0">
                <a:solidFill>
                  <a:srgbClr val="0070C0"/>
                </a:solidFill>
              </a:rPr>
              <a:t>זה התחום היחיד הרפואה שבו יש 4 "פציינטים" : </a:t>
            </a:r>
          </a:p>
          <a:p>
            <a:endParaRPr lang="he-IL" sz="2800" b="1" dirty="0">
              <a:solidFill>
                <a:srgbClr val="0070C0"/>
              </a:solidFill>
            </a:endParaRPr>
          </a:p>
          <a:p>
            <a:r>
              <a:rPr lang="he-IL" sz="2800" b="1" dirty="0">
                <a:solidFill>
                  <a:srgbClr val="0070C0"/>
                </a:solidFill>
              </a:rPr>
              <a:t>זרע, ביצית, עובר ורחם</a:t>
            </a:r>
            <a:r>
              <a:rPr lang="he-IL" sz="2800" b="1" dirty="0" smtClean="0">
                <a:solidFill>
                  <a:srgbClr val="0070C0"/>
                </a:solidFill>
              </a:rPr>
              <a:t>.</a:t>
            </a:r>
          </a:p>
          <a:p>
            <a:endParaRPr lang="he-IL" sz="2800" dirty="0"/>
          </a:p>
          <a:p>
            <a:r>
              <a:rPr lang="he-IL" sz="3400" b="1" dirty="0" smtClean="0">
                <a:solidFill>
                  <a:srgbClr val="FF0000"/>
                </a:solidFill>
              </a:rPr>
              <a:t>בטיפולי פוריות יש שוני רב בין המטופלים השונים ואפילו אותם מטופלים במחזורי טיפול חוזרים.</a:t>
            </a:r>
          </a:p>
          <a:p>
            <a:endParaRPr lang="he-IL" dirty="0"/>
          </a:p>
          <a:p>
            <a:r>
              <a:rPr lang="he-IL" b="1" dirty="0" smtClean="0">
                <a:solidFill>
                  <a:srgbClr val="0070C0"/>
                </a:solidFill>
              </a:rPr>
              <a:t>בטיפולי פוריות לא ניתן להשוות בין נשים שונות, יש הרבה משתנים המקנים סיכויים שונים למטופלים, אפילו באותה קבוצת גיל.(פורומים)</a:t>
            </a:r>
          </a:p>
          <a:p>
            <a:endParaRPr lang="he-IL" dirty="0"/>
          </a:p>
          <a:p>
            <a:r>
              <a:rPr lang="he-IL" dirty="0" smtClean="0"/>
              <a:t>טיפולי פוריות הינם עבודת "חייטות" שבה יש להתאים את החליפה המתאימה למטופלים הנכונים ולשתף אותם במידע וקבלת ההחלטות באופציות השונות.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12752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בחירת העובר להחזרה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b="1" u="sng" dirty="0" smtClean="0"/>
              <a:t>מורפולוגיה</a:t>
            </a:r>
            <a:r>
              <a:rPr lang="he-IL" dirty="0" smtClean="0"/>
              <a:t> :</a:t>
            </a:r>
            <a:endParaRPr lang="en-US" dirty="0" smtClean="0"/>
          </a:p>
          <a:p>
            <a:endParaRPr lang="he-IL" dirty="0" smtClean="0"/>
          </a:p>
          <a:p>
            <a:r>
              <a:rPr lang="he-IL" sz="2400" b="1" dirty="0" smtClean="0">
                <a:solidFill>
                  <a:srgbClr val="0070C0"/>
                </a:solidFill>
              </a:rPr>
              <a:t>גיל הביצית המופרית, מספר תאים, אחוז השברים,                     סימטריה של התאים</a:t>
            </a:r>
          </a:p>
          <a:p>
            <a:endParaRPr lang="he-IL" sz="2400" dirty="0"/>
          </a:p>
          <a:p>
            <a:r>
              <a:rPr lang="he-IL" b="1" u="sng" dirty="0" err="1" smtClean="0"/>
              <a:t>מורפוקינטיקה</a:t>
            </a:r>
            <a:r>
              <a:rPr lang="he-IL" sz="2400" b="1" u="sng" dirty="0" smtClean="0">
                <a:solidFill>
                  <a:srgbClr val="0070C0"/>
                </a:solidFill>
              </a:rPr>
              <a:t> – </a:t>
            </a:r>
            <a:r>
              <a:rPr lang="he-IL" sz="2400" b="1" u="sng" dirty="0" err="1" smtClean="0">
                <a:solidFill>
                  <a:srgbClr val="0070C0"/>
                </a:solidFill>
              </a:rPr>
              <a:t>אמבריוסקופ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he-IL" sz="2400" dirty="0" smtClean="0"/>
          </a:p>
          <a:p>
            <a:r>
              <a:rPr lang="he-IL" b="1" u="sng" dirty="0" smtClean="0"/>
              <a:t>בחירה גנטית </a:t>
            </a:r>
            <a:r>
              <a:rPr lang="he-IL" sz="2400" b="1" u="sng" dirty="0" smtClean="0">
                <a:solidFill>
                  <a:srgbClr val="0070C0"/>
                </a:solidFill>
              </a:rPr>
              <a:t>– </a:t>
            </a:r>
            <a:r>
              <a:rPr lang="en-US" sz="2400" b="1" u="sng" dirty="0" smtClean="0">
                <a:solidFill>
                  <a:srgbClr val="0070C0"/>
                </a:solidFill>
              </a:rPr>
              <a:t>PGS/PGD</a:t>
            </a:r>
          </a:p>
          <a:p>
            <a:endParaRPr lang="en-US" sz="2400" dirty="0"/>
          </a:p>
          <a:p>
            <a:endParaRPr lang="he-IL" sz="2400" dirty="0"/>
          </a:p>
        </p:txBody>
      </p:sp>
    </p:spTree>
    <p:extLst>
      <p:ext uri="{BB962C8B-B14F-4D97-AF65-F5344CB8AC3E}">
        <p14:creationId xmlns:p14="http://schemas.microsoft.com/office/powerpoint/2010/main" xmlns="" val="24488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r>
              <a:rPr lang="he-IL" sz="9600" b="1" u="sng" dirty="0" smtClean="0">
                <a:solidFill>
                  <a:srgbClr val="FF0000"/>
                </a:solidFill>
              </a:rPr>
              <a:t>בהצלחה</a:t>
            </a:r>
            <a:endParaRPr lang="he-IL" sz="9600" b="1" u="sng" dirty="0">
              <a:solidFill>
                <a:srgbClr val="FF0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11560" y="2132856"/>
            <a:ext cx="8229600" cy="4525963"/>
          </a:xfrm>
        </p:spPr>
        <p:txBody>
          <a:bodyPr/>
          <a:lstStyle/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405960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5122" name="Picture 2" descr="C:\Users\arikk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5743684" cy="419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16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84233" y="23856"/>
            <a:ext cx="8229600" cy="1143000"/>
          </a:xfrm>
        </p:spPr>
        <p:txBody>
          <a:bodyPr/>
          <a:lstStyle/>
          <a:p>
            <a:r>
              <a:rPr lang="he-IL" b="1" dirty="0" smtClean="0">
                <a:solidFill>
                  <a:srgbClr val="002060"/>
                </a:solidFill>
              </a:rPr>
              <a:t>הפרייה</a:t>
            </a:r>
            <a:r>
              <a:rPr lang="he-IL" dirty="0" smtClean="0"/>
              <a:t> </a:t>
            </a:r>
            <a:endParaRPr lang="he-IL" dirty="0"/>
          </a:p>
        </p:txBody>
      </p:sp>
      <p:pic>
        <p:nvPicPr>
          <p:cNvPr id="3074" name="Picture 2" descr="C:\Users\arikk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92020"/>
            <a:ext cx="2122863" cy="220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rikk\Desktop\images5PPD111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21088"/>
            <a:ext cx="2736304" cy="244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rikk\Desktop\images076XAR5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66856"/>
            <a:ext cx="2088232" cy="223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rikk\Desktop\untitle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5649"/>
            <a:ext cx="2257762" cy="218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88774" y="4753104"/>
            <a:ext cx="3010761" cy="150810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800" b="1" dirty="0" err="1" smtClean="0">
                <a:solidFill>
                  <a:srgbClr val="002060"/>
                </a:solidFill>
              </a:rPr>
              <a:t>מיקרומניפולציה</a:t>
            </a:r>
            <a:r>
              <a:rPr lang="he-IL" sz="2800" b="1" dirty="0" smtClean="0">
                <a:solidFill>
                  <a:srgbClr val="002060"/>
                </a:solidFill>
              </a:rPr>
              <a:t> – 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r>
              <a:rPr lang="he-IL" sz="2800" b="1" dirty="0" smtClean="0">
                <a:solidFill>
                  <a:srgbClr val="002060"/>
                </a:solidFill>
              </a:rPr>
              <a:t>הזרקת זרע </a:t>
            </a:r>
          </a:p>
          <a:p>
            <a:r>
              <a:rPr lang="he-IL" sz="2800" b="1" dirty="0" smtClean="0">
                <a:solidFill>
                  <a:srgbClr val="002060"/>
                </a:solidFill>
              </a:rPr>
              <a:t>לתוך הביצית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he-IL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ICSI</a:t>
            </a:r>
            <a:endParaRPr lang="he-IL" sz="3600" b="1" dirty="0">
              <a:solidFill>
                <a:srgbClr val="002060"/>
              </a:solidFill>
            </a:endParaRPr>
          </a:p>
        </p:txBody>
      </p:sp>
      <p:sp>
        <p:nvSpPr>
          <p:cNvPr id="4" name="חץ שמאלה 3"/>
          <p:cNvSpPr/>
          <p:nvPr/>
        </p:nvSpPr>
        <p:spPr>
          <a:xfrm>
            <a:off x="5383537" y="5079123"/>
            <a:ext cx="79208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70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ביצית מופרית (24 שעות)</a:t>
            </a:r>
            <a:endParaRPr lang="he-IL" b="1" u="sng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arikk\Desktop\imagesHXZKXM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824535" cy="449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35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3074" name="Picture 2" descr="C:\Users\arikk\Desktop\imagesYKTZ4IS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063" y="2204864"/>
            <a:ext cx="250202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arikk\Desktop\2_cellembry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4717" y="2204864"/>
            <a:ext cx="257884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rikk\Desktop\images2L0BGWK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034" y="2204864"/>
            <a:ext cx="24812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13298" y="5387640"/>
            <a:ext cx="352839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2400" b="1" u="sng" dirty="0" smtClean="0">
                <a:solidFill>
                  <a:srgbClr val="002060"/>
                </a:solidFill>
              </a:rPr>
              <a:t>ביצית מופרית  4 - 2  תאים</a:t>
            </a:r>
          </a:p>
          <a:p>
            <a:r>
              <a:rPr lang="he-IL" sz="2400" b="1" u="sng" dirty="0" smtClean="0">
                <a:solidFill>
                  <a:srgbClr val="002060"/>
                </a:solidFill>
              </a:rPr>
              <a:t>48 שעות אחרי שאיבה</a:t>
            </a:r>
            <a:endParaRPr lang="he-IL" sz="2400" b="1" u="sng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5485114"/>
            <a:ext cx="3414717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400" b="1" u="sng" dirty="0" smtClean="0">
                <a:solidFill>
                  <a:srgbClr val="002060"/>
                </a:solidFill>
              </a:rPr>
              <a:t>ביצית מופרית  8 - 4 תאים</a:t>
            </a:r>
          </a:p>
          <a:p>
            <a:r>
              <a:rPr lang="he-IL" sz="2400" b="1" u="sng" dirty="0" smtClean="0">
                <a:solidFill>
                  <a:srgbClr val="002060"/>
                </a:solidFill>
              </a:rPr>
              <a:t>72 שעות לאחר שאיבה</a:t>
            </a:r>
            <a:endParaRPr lang="he-IL" sz="2400" b="1" u="sng" dirty="0">
              <a:solidFill>
                <a:srgbClr val="002060"/>
              </a:solidFill>
            </a:endParaRPr>
          </a:p>
        </p:txBody>
      </p:sp>
      <p:sp>
        <p:nvSpPr>
          <p:cNvPr id="18" name="חץ למעלה 17"/>
          <p:cNvSpPr/>
          <p:nvPr/>
        </p:nvSpPr>
        <p:spPr>
          <a:xfrm>
            <a:off x="6811507" y="4742435"/>
            <a:ext cx="394348" cy="5987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5" name="חץ למעלה 24"/>
          <p:cNvSpPr/>
          <p:nvPr/>
        </p:nvSpPr>
        <p:spPr>
          <a:xfrm>
            <a:off x="5466852" y="4742436"/>
            <a:ext cx="394348" cy="5987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6" name="חץ למעלה 25"/>
          <p:cNvSpPr/>
          <p:nvPr/>
        </p:nvSpPr>
        <p:spPr>
          <a:xfrm>
            <a:off x="3577506" y="4751715"/>
            <a:ext cx="394348" cy="5987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7" name="חץ למעלה 26"/>
          <p:cNvSpPr/>
          <p:nvPr/>
        </p:nvSpPr>
        <p:spPr>
          <a:xfrm>
            <a:off x="1614464" y="4751715"/>
            <a:ext cx="394348" cy="5987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xmlns="" val="180893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err="1" smtClean="0"/>
              <a:t>בלסטוציסט</a:t>
            </a:r>
            <a:endParaRPr lang="he-IL" dirty="0"/>
          </a:p>
        </p:txBody>
      </p:sp>
      <p:pic>
        <p:nvPicPr>
          <p:cNvPr id="1026" name="Picture 2" descr="C:\Users\arikk\Desktop\בלסטוציסט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9754" y="1600200"/>
            <a:ext cx="574449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65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>
                <a:solidFill>
                  <a:srgbClr val="002060"/>
                </a:solidFill>
              </a:rPr>
              <a:t>מה זה </a:t>
            </a:r>
            <a:r>
              <a:rPr lang="he-IL" b="1" u="sng" dirty="0" err="1">
                <a:solidFill>
                  <a:srgbClr val="002060"/>
                </a:solidFill>
              </a:rPr>
              <a:t>בלסטוציסט</a:t>
            </a:r>
            <a:r>
              <a:rPr lang="he-IL" b="1" u="sng" dirty="0">
                <a:solidFill>
                  <a:srgbClr val="002060"/>
                </a:solidFill>
              </a:rPr>
              <a:t>?</a:t>
            </a:r>
            <a:endParaRPr lang="he-IL" u="sng" dirty="0">
              <a:solidFill>
                <a:srgbClr val="00206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e-IL" b="1" dirty="0" smtClean="0">
                <a:solidFill>
                  <a:srgbClr val="FF0000"/>
                </a:solidFill>
              </a:rPr>
              <a:t/>
            </a:r>
            <a:br>
              <a:rPr lang="he-IL" b="1" dirty="0" smtClean="0">
                <a:solidFill>
                  <a:srgbClr val="FF0000"/>
                </a:solidFill>
              </a:rPr>
            </a:br>
            <a:r>
              <a:rPr lang="he-IL" b="1" dirty="0" smtClean="0">
                <a:solidFill>
                  <a:srgbClr val="FF0000"/>
                </a:solidFill>
              </a:rPr>
              <a:t>עובר שהתפתח עד היום  ה  5-6 לאחר ההפריה</a:t>
            </a:r>
            <a:r>
              <a:rPr lang="he-IL" dirty="0" smtClean="0"/>
              <a:t>,</a:t>
            </a:r>
          </a:p>
          <a:p>
            <a:pPr marL="0" indent="0">
              <a:buNone/>
            </a:pPr>
            <a:r>
              <a:rPr lang="he-IL" dirty="0" smtClean="0"/>
              <a:t>מבנה כדורי מורכב ממסה של  מעל 100 תאים .</a:t>
            </a:r>
          </a:p>
          <a:p>
            <a:pPr marL="0" indent="0">
              <a:buNone/>
            </a:pPr>
            <a:r>
              <a:rPr lang="he-IL" dirty="0" smtClean="0"/>
              <a:t>במרכזו יש חלל עם נוזל.</a:t>
            </a:r>
          </a:p>
          <a:p>
            <a:pPr marL="0" indent="0">
              <a:buNone/>
            </a:pPr>
            <a:r>
              <a:rPr lang="he-IL" b="1" dirty="0" smtClean="0">
                <a:solidFill>
                  <a:srgbClr val="FF0000"/>
                </a:solidFill>
              </a:rPr>
              <a:t>מורכב משני סוגי תאים</a:t>
            </a:r>
            <a:r>
              <a:rPr lang="he-IL" dirty="0" smtClean="0"/>
              <a:t>.</a:t>
            </a:r>
          </a:p>
          <a:p>
            <a:pPr marL="0" indent="0">
              <a:buNone/>
            </a:pPr>
            <a:r>
              <a:rPr lang="he-IL" b="1" dirty="0" smtClean="0">
                <a:solidFill>
                  <a:srgbClr val="0070C0"/>
                </a:solidFill>
              </a:rPr>
              <a:t>קבוצה אחת של תאים המהווים </a:t>
            </a:r>
            <a:r>
              <a:rPr lang="he-IL" b="1" dirty="0">
                <a:solidFill>
                  <a:srgbClr val="0070C0"/>
                </a:solidFill>
              </a:rPr>
              <a:t>א</a:t>
            </a:r>
            <a:r>
              <a:rPr lang="he-IL" b="1" dirty="0" smtClean="0">
                <a:solidFill>
                  <a:srgbClr val="0070C0"/>
                </a:solidFill>
              </a:rPr>
              <a:t>ת המעטפת שסביב הנוזל מעטפת זאת נקראת </a:t>
            </a:r>
            <a:r>
              <a:rPr lang="he-IL" b="1" dirty="0" err="1" smtClean="0">
                <a:solidFill>
                  <a:srgbClr val="0070C0"/>
                </a:solidFill>
              </a:rPr>
              <a:t>טרופאקטודרם</a:t>
            </a:r>
            <a:r>
              <a:rPr lang="he-IL" b="1" dirty="0" smtClean="0">
                <a:solidFill>
                  <a:srgbClr val="0070C0"/>
                </a:solidFill>
              </a:rPr>
              <a:t>. (ממנה נלקחת ביופסיה במקרה של </a:t>
            </a:r>
            <a:r>
              <a:rPr lang="en-US" b="1" dirty="0" smtClean="0">
                <a:solidFill>
                  <a:srgbClr val="0070C0"/>
                </a:solidFill>
              </a:rPr>
              <a:t>PGD/PGS)</a:t>
            </a:r>
            <a:r>
              <a:rPr lang="he-IL" b="1" dirty="0" smtClean="0">
                <a:solidFill>
                  <a:srgbClr val="0070C0"/>
                </a:solidFill>
              </a:rPr>
              <a:t>)</a:t>
            </a:r>
          </a:p>
          <a:p>
            <a:pPr marL="0" indent="0">
              <a:buNone/>
            </a:pPr>
            <a:r>
              <a:rPr lang="he-IL" dirty="0" smtClean="0"/>
              <a:t>תאים אלו יהוו חלק מהשליה.</a:t>
            </a:r>
          </a:p>
          <a:p>
            <a:pPr marL="0" indent="0">
              <a:buNone/>
            </a:pPr>
            <a:r>
              <a:rPr lang="he-IL" dirty="0" smtClean="0"/>
              <a:t>בנוסף יש צבר תאים המרוכז </a:t>
            </a:r>
            <a:r>
              <a:rPr lang="he-IL" dirty="0"/>
              <a:t>בפינת</a:t>
            </a:r>
            <a:endParaRPr lang="he-IL" dirty="0" smtClean="0"/>
          </a:p>
          <a:p>
            <a:pPr marL="0" indent="0">
              <a:buNone/>
            </a:pPr>
            <a:r>
              <a:rPr lang="he-IL" dirty="0" err="1" smtClean="0"/>
              <a:t>הבלסטוציסט</a:t>
            </a:r>
            <a:r>
              <a:rPr lang="he-IL" dirty="0" smtClean="0"/>
              <a:t> </a:t>
            </a:r>
            <a:r>
              <a:rPr lang="he-IL" dirty="0"/>
              <a:t>אשר  מהווים את </a:t>
            </a:r>
            <a:endParaRPr lang="he-IL" dirty="0" smtClean="0"/>
          </a:p>
          <a:p>
            <a:pPr marL="0" indent="0">
              <a:buNone/>
            </a:pPr>
            <a:r>
              <a:rPr lang="he-IL" dirty="0" smtClean="0"/>
              <a:t>המקור להתפתחות העובר.</a:t>
            </a:r>
          </a:p>
          <a:p>
            <a:pPr marL="0" indent="0">
              <a:buNone/>
            </a:pPr>
            <a:endParaRPr lang="he-IL" dirty="0" smtClean="0"/>
          </a:p>
        </p:txBody>
      </p:sp>
      <p:pic>
        <p:nvPicPr>
          <p:cNvPr id="4" name="Picture 2" descr="C:\Users\arikk\Desktop\בלסטוציסט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2692164" cy="212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255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u="sng" dirty="0" smtClean="0">
                <a:solidFill>
                  <a:srgbClr val="0070C0"/>
                </a:solidFill>
              </a:rPr>
              <a:t>יתרונות של החזרת </a:t>
            </a:r>
            <a:r>
              <a:rPr lang="he-IL" b="1" u="sng" dirty="0" err="1" smtClean="0">
                <a:solidFill>
                  <a:srgbClr val="0070C0"/>
                </a:solidFill>
              </a:rPr>
              <a:t>בלסטוציסטים</a:t>
            </a:r>
            <a:endParaRPr lang="he-IL" b="1" u="sng" dirty="0">
              <a:solidFill>
                <a:srgbClr val="0070C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e-IL" b="1" u="sng" dirty="0" smtClean="0">
                <a:solidFill>
                  <a:srgbClr val="FF0000"/>
                </a:solidFill>
              </a:rPr>
              <a:t>האינקובטור הטוב ביותר לגידול עוברים הינו הרחם האנושי.</a:t>
            </a:r>
          </a:p>
          <a:p>
            <a:r>
              <a:rPr lang="he-IL" dirty="0" smtClean="0"/>
              <a:t>בעקבות שיפור בטכנולוגיות של האינקובטורים במעבדה ותרביות הגידול של עוברים ניתן כיום לגדל מחוץ לרחם עוברים עד יום 5 או 6 .</a:t>
            </a:r>
          </a:p>
          <a:p>
            <a:r>
              <a:rPr lang="he-IL" b="1" dirty="0" smtClean="0">
                <a:solidFill>
                  <a:srgbClr val="0070C0"/>
                </a:solidFill>
              </a:rPr>
              <a:t>על מנת להשתרש ברירית הרחם </a:t>
            </a:r>
            <a:r>
              <a:rPr lang="he-IL" b="1" dirty="0" err="1" smtClean="0">
                <a:solidFill>
                  <a:srgbClr val="0070C0"/>
                </a:solidFill>
              </a:rPr>
              <a:t>הבלסטוציסט</a:t>
            </a:r>
            <a:r>
              <a:rPr lang="he-IL" b="1" dirty="0" smtClean="0">
                <a:solidFill>
                  <a:srgbClr val="0070C0"/>
                </a:solidFill>
              </a:rPr>
              <a:t> צריך לצאת מהמעטפת שלו, תהליך הנקרא הנצה</a:t>
            </a:r>
            <a:r>
              <a:rPr lang="he-IL" dirty="0" smtClean="0"/>
              <a:t>.</a:t>
            </a:r>
          </a:p>
          <a:p>
            <a:r>
              <a:rPr lang="he-IL" dirty="0" smtClean="0"/>
              <a:t>הנצה של </a:t>
            </a:r>
            <a:r>
              <a:rPr lang="he-IL" dirty="0" err="1" smtClean="0"/>
              <a:t>בלסטוציסט</a:t>
            </a:r>
            <a:r>
              <a:rPr lang="he-IL" dirty="0" smtClean="0"/>
              <a:t> מתרחשת בדרך כלל בין היום ה 5 ל 7 </a:t>
            </a:r>
            <a:r>
              <a:rPr lang="he-IL" dirty="0"/>
              <a:t>ל</a:t>
            </a:r>
            <a:r>
              <a:rPr lang="he-IL" dirty="0" smtClean="0"/>
              <a:t>אחר הפרייה.</a:t>
            </a:r>
          </a:p>
          <a:p>
            <a:r>
              <a:rPr lang="he-IL" dirty="0" smtClean="0"/>
              <a:t>יממה לאחר מכן מתחיל הליך ההשרשה (היצמדות) לרירית הרחם.</a:t>
            </a:r>
          </a:p>
          <a:p>
            <a:r>
              <a:rPr lang="he-IL" b="1" dirty="0" smtClean="0">
                <a:solidFill>
                  <a:srgbClr val="FF0000"/>
                </a:solidFill>
              </a:rPr>
              <a:t>כאשר מתרחשת השרשה תקינה, נוצר הורמון ההיריון </a:t>
            </a:r>
            <a:r>
              <a:rPr lang="en-US" b="1" dirty="0" err="1" smtClean="0">
                <a:solidFill>
                  <a:srgbClr val="FF0000"/>
                </a:solidFill>
              </a:rPr>
              <a:t>bHCG</a:t>
            </a:r>
            <a:r>
              <a:rPr lang="he-IL" b="1" dirty="0" smtClean="0">
                <a:solidFill>
                  <a:srgbClr val="FF0000"/>
                </a:solidFill>
              </a:rPr>
              <a:t> .</a:t>
            </a:r>
          </a:p>
          <a:p>
            <a:r>
              <a:rPr lang="he-IL" b="1" dirty="0" smtClean="0">
                <a:solidFill>
                  <a:srgbClr val="FF0000"/>
                </a:solidFill>
              </a:rPr>
              <a:t>כ 5 עד 7 ימים לאחר ההשרשה ניתן לגלותו בבדיקות דם.</a:t>
            </a:r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xmlns="" val="335068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762</Words>
  <Application>Microsoft Office PowerPoint</Application>
  <PresentationFormat>On-screen Show 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ערכת נושא Office</vt:lpstr>
      <vt:lpstr>החזרת בלסטוציסטים</vt:lpstr>
      <vt:lpstr>בחירת העובר להחזרה</vt:lpstr>
      <vt:lpstr>Slide 3</vt:lpstr>
      <vt:lpstr>הפרייה </vt:lpstr>
      <vt:lpstr>ביצית מופרית (24 שעות)</vt:lpstr>
      <vt:lpstr>Slide 6</vt:lpstr>
      <vt:lpstr>בלסטוציסט</vt:lpstr>
      <vt:lpstr>מה זה בלסטוציסט?</vt:lpstr>
      <vt:lpstr>יתרונות של החזרת בלסטוציסטים</vt:lpstr>
      <vt:lpstr>מהפריה עד הנצה</vt:lpstr>
      <vt:lpstr>יתרונות של החזרת בלסטוציסטים</vt:lpstr>
      <vt:lpstr>חסרונות בהחזרת בלסטוציסט</vt:lpstr>
      <vt:lpstr>חסרונות בהחזרת בלסטוציסט</vt:lpstr>
      <vt:lpstr>חסרונות בהחזרת בלסטוציסט</vt:lpstr>
      <vt:lpstr>החזרת בלסטוציסטים למי כן ?</vt:lpstr>
      <vt:lpstr>החזרת בלסטוציסטים למי כן ?</vt:lpstr>
      <vt:lpstr>החזרת בלסטוציסטים למי לא ?</vt:lpstr>
      <vt:lpstr>אפשרויות</vt:lpstr>
      <vt:lpstr>לסיכום</vt:lpstr>
      <vt:lpstr>בהצלחה</vt:lpstr>
    </vt:vector>
  </TitlesOfParts>
  <Company>Assuta Medical Centers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ערב מטופלות  IVF אסותא  27-1-2915</dc:title>
  <dc:creator>אריק כהנא דר</dc:creator>
  <cp:lastModifiedBy>arik</cp:lastModifiedBy>
  <cp:revision>92</cp:revision>
  <dcterms:created xsi:type="dcterms:W3CDTF">2015-11-23T07:07:28Z</dcterms:created>
  <dcterms:modified xsi:type="dcterms:W3CDTF">2016-01-23T09:19:35Z</dcterms:modified>
</cp:coreProperties>
</file>